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3" r:id="rId3"/>
    <p:sldId id="258" r:id="rId4"/>
    <p:sldId id="259" r:id="rId5"/>
    <p:sldId id="260" r:id="rId6"/>
    <p:sldId id="274" r:id="rId7"/>
    <p:sldId id="261" r:id="rId8"/>
    <p:sldId id="262" r:id="rId9"/>
    <p:sldId id="263" r:id="rId10"/>
    <p:sldId id="276" r:id="rId11"/>
    <p:sldId id="264" r:id="rId12"/>
    <p:sldId id="265" r:id="rId13"/>
    <p:sldId id="266" r:id="rId14"/>
    <p:sldId id="267" r:id="rId15"/>
    <p:sldId id="272" r:id="rId16"/>
    <p:sldId id="269" r:id="rId17"/>
    <p:sldId id="275" r:id="rId18"/>
    <p:sldId id="270" r:id="rId19"/>
    <p:sldId id="27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2" d="100"/>
          <a:sy n="62" d="100"/>
        </p:scale>
        <p:origin x="-1584"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F29D19B-CF96-414D-A4C8-57D0A70190E4}" type="datetimeFigureOut">
              <a:rPr lang="en-US" smtClean="0"/>
              <a:pPr/>
              <a:t>2/15/2021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E2203F-A300-465C-AEF6-9B608D413655}"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F29D19B-CF96-414D-A4C8-57D0A70190E4}" type="datetimeFigureOut">
              <a:rPr lang="en-US" smtClean="0"/>
              <a:pPr/>
              <a:t>2/15/2021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E2203F-A300-465C-AEF6-9B608D41365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F29D19B-CF96-414D-A4C8-57D0A70190E4}" type="datetimeFigureOut">
              <a:rPr lang="en-US" smtClean="0"/>
              <a:pPr/>
              <a:t>2/15/2021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E2203F-A300-465C-AEF6-9B608D41365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F29D19B-CF96-414D-A4C8-57D0A70190E4}" type="datetimeFigureOut">
              <a:rPr lang="en-US" smtClean="0"/>
              <a:pPr/>
              <a:t>2/15/2021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E2203F-A300-465C-AEF6-9B608D41365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29D19B-CF96-414D-A4C8-57D0A70190E4}" type="datetimeFigureOut">
              <a:rPr lang="en-US" smtClean="0"/>
              <a:pPr/>
              <a:t>2/15/2021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E2203F-A300-465C-AEF6-9B608D413655}"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F29D19B-CF96-414D-A4C8-57D0A70190E4}" type="datetimeFigureOut">
              <a:rPr lang="en-US" smtClean="0"/>
              <a:pPr/>
              <a:t>2/15/2021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E2203F-A300-465C-AEF6-9B608D41365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F29D19B-CF96-414D-A4C8-57D0A70190E4}" type="datetimeFigureOut">
              <a:rPr lang="en-US" smtClean="0"/>
              <a:pPr/>
              <a:t>2/15/2021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BE2203F-A300-465C-AEF6-9B608D41365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F29D19B-CF96-414D-A4C8-57D0A70190E4}" type="datetimeFigureOut">
              <a:rPr lang="en-US" smtClean="0"/>
              <a:pPr/>
              <a:t>2/15/2021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BE2203F-A300-465C-AEF6-9B608D41365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9D19B-CF96-414D-A4C8-57D0A70190E4}" type="datetimeFigureOut">
              <a:rPr lang="en-US" smtClean="0"/>
              <a:pPr/>
              <a:t>2/15/2021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BE2203F-A300-465C-AEF6-9B608D41365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29D19B-CF96-414D-A4C8-57D0A70190E4}" type="datetimeFigureOut">
              <a:rPr lang="en-US" smtClean="0"/>
              <a:pPr/>
              <a:t>2/15/2021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E2203F-A300-465C-AEF6-9B608D41365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29D19B-CF96-414D-A4C8-57D0A70190E4}" type="datetimeFigureOut">
              <a:rPr lang="en-US" smtClean="0"/>
              <a:pPr/>
              <a:t>2/15/2021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E2203F-A300-465C-AEF6-9B608D413655}"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29D19B-CF96-414D-A4C8-57D0A70190E4}" type="datetimeFigureOut">
              <a:rPr lang="en-US" smtClean="0"/>
              <a:pPr/>
              <a:t>2/15/2021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E2203F-A300-465C-AEF6-9B608D413655}"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ctr">
              <a:buNone/>
            </a:pPr>
            <a:r>
              <a:rPr lang="en-US" sz="4400" b="1" u="sng" dirty="0"/>
              <a:t>Fermentation </a:t>
            </a:r>
            <a:r>
              <a:rPr lang="en-US" sz="4400" b="1" u="sng" dirty="0" smtClean="0"/>
              <a:t> Economics </a:t>
            </a:r>
            <a:endParaRPr lang="en-US" sz="4400" dirty="0" smtClean="0"/>
          </a:p>
          <a:p>
            <a:pPr>
              <a:buNone/>
            </a:pPr>
            <a:r>
              <a:rPr lang="en-US" sz="4000" dirty="0"/>
              <a:t>	</a:t>
            </a:r>
            <a:r>
              <a:rPr lang="en-US" sz="4000" dirty="0" smtClean="0"/>
              <a:t>The following points are to be considered in studying the fermentation economy :</a:t>
            </a:r>
          </a:p>
          <a:p>
            <a:pPr>
              <a:buNone/>
            </a:pPr>
            <a:r>
              <a:rPr lang="en-US" sz="4000" dirty="0"/>
              <a:t>	</a:t>
            </a:r>
            <a:r>
              <a:rPr lang="en-US" sz="4000" b="1" dirty="0" smtClean="0"/>
              <a:t>1.  Market Potential :</a:t>
            </a:r>
          </a:p>
          <a:p>
            <a:pPr>
              <a:buNone/>
            </a:pPr>
            <a:r>
              <a:rPr lang="en-US" sz="4000" b="1" dirty="0"/>
              <a:t>	</a:t>
            </a:r>
            <a:r>
              <a:rPr lang="en-US" sz="4000" b="1" dirty="0" smtClean="0"/>
              <a:t>-  </a:t>
            </a:r>
            <a:r>
              <a:rPr lang="en-US" sz="4000" dirty="0" smtClean="0"/>
              <a:t>The requirement for the commercially successful fermentation process is the </a:t>
            </a:r>
            <a:r>
              <a:rPr lang="en-US" sz="4000" b="1" dirty="0" smtClean="0"/>
              <a:t>ability to produce high yield of fermentation product </a:t>
            </a:r>
            <a:r>
              <a:rPr lang="en-US" sz="4000" dirty="0" smtClean="0"/>
              <a:t>so that the product must be sold so as to recover  costs along with an acceptable profit.</a:t>
            </a:r>
          </a:p>
          <a:p>
            <a:pPr>
              <a:buNone/>
            </a:pPr>
            <a:r>
              <a:rPr lang="en-US" sz="4000" b="1" dirty="0"/>
              <a:t>	</a:t>
            </a:r>
            <a:endParaRPr lang="en-IN"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buNone/>
            </a:pPr>
            <a:r>
              <a:rPr lang="en-US" sz="4300" dirty="0" smtClean="0"/>
              <a:t>	-  Labor cost may very from fermentation to fermentation, and  they may be greater for fermentations requiring prolonged incubation period.</a:t>
            </a:r>
          </a:p>
          <a:p>
            <a:pPr>
              <a:buNone/>
            </a:pPr>
            <a:r>
              <a:rPr lang="en-US" sz="4300" b="1" dirty="0" smtClean="0"/>
              <a:t>	Fermentation Incubation Period  :</a:t>
            </a:r>
          </a:p>
          <a:p>
            <a:pPr>
              <a:buNone/>
            </a:pPr>
            <a:r>
              <a:rPr lang="en-US" sz="4300" b="1" dirty="0" smtClean="0"/>
              <a:t>	-  </a:t>
            </a:r>
            <a:r>
              <a:rPr lang="en-US" sz="4300" dirty="0" smtClean="0"/>
              <a:t>Short incubation period fermentations usually are less costly and it allows a greater turnover of fermentation equipment.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buNone/>
            </a:pPr>
            <a:r>
              <a:rPr lang="en-US" sz="4100" b="1" dirty="0" smtClean="0"/>
              <a:t>	</a:t>
            </a:r>
            <a:r>
              <a:rPr lang="en-US" sz="4300" b="1" dirty="0" smtClean="0"/>
              <a:t>-  </a:t>
            </a:r>
            <a:r>
              <a:rPr lang="en-US" sz="4300" dirty="0" smtClean="0"/>
              <a:t>Fermentations requiring long incubation periods provide additional requirements and costs of labor and present greater potential for contamination.</a:t>
            </a:r>
            <a:r>
              <a:rPr lang="en-US" sz="4300" b="1" dirty="0" smtClean="0"/>
              <a:t> </a:t>
            </a:r>
          </a:p>
          <a:p>
            <a:pPr>
              <a:buNone/>
            </a:pPr>
            <a:r>
              <a:rPr lang="en-US" sz="4300" b="1" dirty="0" smtClean="0"/>
              <a:t>	Contamination and Sterilization  :</a:t>
            </a:r>
          </a:p>
          <a:p>
            <a:pPr>
              <a:buNone/>
            </a:pPr>
            <a:r>
              <a:rPr lang="en-US" sz="4300" b="1" dirty="0" smtClean="0"/>
              <a:t>	-</a:t>
            </a:r>
            <a:r>
              <a:rPr lang="en-US" sz="4300" dirty="0" smtClean="0"/>
              <a:t>  Contamination at  more than a minimal level always presents additional costs, since most fermentations do not survive serious contamination and medium must be discarded.</a:t>
            </a:r>
            <a:endParaRPr lang="en-IN" sz="43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a:buNone/>
            </a:pPr>
            <a:r>
              <a:rPr lang="en-US" sz="4800" b="1" dirty="0" smtClean="0"/>
              <a:t>	</a:t>
            </a:r>
            <a:r>
              <a:rPr lang="en-US" sz="5200" dirty="0" smtClean="0"/>
              <a:t>-  Moderate contamination seriously affect the yield.</a:t>
            </a:r>
          </a:p>
          <a:p>
            <a:pPr>
              <a:buNone/>
            </a:pPr>
            <a:r>
              <a:rPr lang="en-US" sz="5200" dirty="0" smtClean="0"/>
              <a:t>	-  Fermentations in which foaming is a problem, incubation period is long in which fermentation M.O competes poorly with contaminants for nutrients and the product is easily degraded or chemically changed by contaminating organisms. </a:t>
            </a:r>
          </a:p>
          <a:p>
            <a:pPr>
              <a:buNone/>
            </a:pPr>
            <a:r>
              <a:rPr lang="en-US" sz="5200" dirty="0" smtClean="0"/>
              <a:t>	-  Some fermentations are also more sensitive to phage.</a:t>
            </a:r>
            <a:endParaRPr lang="en-IN" sz="5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25000" lnSpcReduction="20000"/>
          </a:bodyPr>
          <a:lstStyle/>
          <a:p>
            <a:pPr>
              <a:buNone/>
            </a:pPr>
            <a:r>
              <a:rPr lang="en-US" dirty="0" smtClean="0"/>
              <a:t>	</a:t>
            </a:r>
            <a:r>
              <a:rPr lang="en-US" sz="17600" dirty="0" smtClean="0"/>
              <a:t>-  Fermentations employing M.O genetically unstable may encounter costs similar to those for contaminated fermentations.</a:t>
            </a:r>
          </a:p>
          <a:p>
            <a:pPr>
              <a:buNone/>
            </a:pPr>
            <a:r>
              <a:rPr lang="en-US" sz="17600" dirty="0" smtClean="0"/>
              <a:t>	</a:t>
            </a:r>
            <a:r>
              <a:rPr lang="en-US" sz="17600" b="1" dirty="0" smtClean="0"/>
              <a:t>Yields and Product Recovery :</a:t>
            </a:r>
          </a:p>
          <a:p>
            <a:pPr>
              <a:buNone/>
            </a:pPr>
            <a:r>
              <a:rPr lang="en-US" sz="17600" b="1" dirty="0" smtClean="0"/>
              <a:t>	-  </a:t>
            </a:r>
            <a:r>
              <a:rPr lang="en-US" sz="17600" dirty="0" smtClean="0"/>
              <a:t>The ability of a fermentation to produce high yields and to allow good product recovery is a prime consideration in fermentation economics.</a:t>
            </a:r>
          </a:p>
          <a:p>
            <a:pPr>
              <a:buNone/>
            </a:pPr>
            <a:r>
              <a:rPr lang="en-US" sz="17600" dirty="0" smtClean="0"/>
              <a:t>	 -  Yields and product recovery must be considered to </a:t>
            </a:r>
            <a:r>
              <a:rPr lang="en-US" sz="17600" dirty="0" smtClean="0"/>
              <a:t>gather. </a:t>
            </a:r>
            <a:endParaRPr lang="en-US" sz="176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25000" lnSpcReduction="20000"/>
          </a:bodyPr>
          <a:lstStyle/>
          <a:p>
            <a:pPr>
              <a:buNone/>
            </a:pPr>
            <a:r>
              <a:rPr lang="en-US" sz="3900" dirty="0" smtClean="0"/>
              <a:t>	</a:t>
            </a:r>
            <a:r>
              <a:rPr lang="en-US" sz="15200" b="1" dirty="0" smtClean="0"/>
              <a:t>Product Purity  :</a:t>
            </a:r>
          </a:p>
          <a:p>
            <a:pPr>
              <a:buNone/>
            </a:pPr>
            <a:r>
              <a:rPr lang="en-US" sz="15200" b="1" dirty="0" smtClean="0"/>
              <a:t>	</a:t>
            </a:r>
            <a:r>
              <a:rPr lang="en-US" sz="15200" dirty="0" smtClean="0"/>
              <a:t>-  Fermentation products are marketed at various levels of purity.</a:t>
            </a:r>
          </a:p>
          <a:p>
            <a:pPr>
              <a:buNone/>
            </a:pPr>
            <a:r>
              <a:rPr lang="en-US" sz="15200" dirty="0" smtClean="0"/>
              <a:t>	-  The purity level required for marketing a fermentation product has a profound effect on the cost associated with that product.</a:t>
            </a:r>
          </a:p>
          <a:p>
            <a:pPr>
              <a:buNone/>
            </a:pPr>
            <a:r>
              <a:rPr lang="en-US" sz="15200" dirty="0" smtClean="0"/>
              <a:t>	-  Complicated purification process may leads to considerable loss of fermentation product in each steps of purification process. </a:t>
            </a:r>
          </a:p>
          <a:p>
            <a:pPr>
              <a:buNone/>
            </a:pPr>
            <a:r>
              <a:rPr lang="en-US" sz="15200" dirty="0" smtClean="0"/>
              <a:t>	-  A high yield is of little value if the product can not be properly recovered for sale.</a:t>
            </a:r>
          </a:p>
          <a:p>
            <a:pPr>
              <a:buNone/>
            </a:pPr>
            <a:endParaRPr lang="en-IN" sz="160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buNone/>
            </a:pPr>
            <a:r>
              <a:rPr lang="en-US" dirty="0" smtClean="0"/>
              <a:t>	</a:t>
            </a:r>
            <a:r>
              <a:rPr lang="en-US" sz="4500" b="1" dirty="0" smtClean="0"/>
              <a:t>Overhead Expenses :</a:t>
            </a:r>
          </a:p>
          <a:p>
            <a:pPr>
              <a:buNone/>
            </a:pPr>
            <a:r>
              <a:rPr lang="en-US" sz="4500" b="1" dirty="0" smtClean="0"/>
              <a:t>	-  </a:t>
            </a:r>
            <a:r>
              <a:rPr lang="en-US" sz="4500" dirty="0" smtClean="0"/>
              <a:t>This  expenses include  rent, taxes, insurance, light, heat, accounting and other office expenses, depreciation and so forth.</a:t>
            </a:r>
          </a:p>
          <a:p>
            <a:pPr>
              <a:buNone/>
            </a:pPr>
            <a:r>
              <a:rPr lang="en-US" sz="4500" b="1" dirty="0" smtClean="0"/>
              <a:t>	- </a:t>
            </a:r>
            <a:r>
              <a:rPr lang="en-US" sz="4500" dirty="0" smtClean="0"/>
              <a:t>This  expenses  must be </a:t>
            </a:r>
            <a:r>
              <a:rPr lang="en-US" sz="4500" dirty="0" smtClean="0"/>
              <a:t>considered </a:t>
            </a:r>
            <a:r>
              <a:rPr lang="en-US" sz="4500" dirty="0" smtClean="0"/>
              <a:t>in the total cost of a fermentation product, but they are not tied  to or do not fluctuate to any extent with a particular fermentation.</a:t>
            </a:r>
          </a:p>
          <a:p>
            <a:pPr>
              <a:buNone/>
            </a:pPr>
            <a:r>
              <a:rPr lang="en-US" sz="4500" b="1" dirty="0" smtClean="0"/>
              <a:t>	</a:t>
            </a:r>
            <a:endParaRPr lang="en-IN" sz="45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t>	</a:t>
            </a:r>
            <a:r>
              <a:rPr lang="en-US" sz="4400" b="1" dirty="0" smtClean="0"/>
              <a:t>Waste Disposal  :</a:t>
            </a:r>
          </a:p>
          <a:p>
            <a:pPr>
              <a:buNone/>
            </a:pPr>
            <a:r>
              <a:rPr lang="en-US" sz="4400" b="1" dirty="0" smtClean="0"/>
              <a:t>	</a:t>
            </a:r>
            <a:r>
              <a:rPr lang="en-US" sz="4400" dirty="0" smtClean="0"/>
              <a:t>-  Disposal of fermentation wastes into streams, rivers or other bodies of water is no longer permissible.</a:t>
            </a:r>
            <a:endParaRPr lang="en-IN" sz="4400" dirty="0" smtClean="0"/>
          </a:p>
          <a:p>
            <a:pPr>
              <a:buNone/>
            </a:pPr>
            <a:r>
              <a:rPr lang="en-US" sz="4400" dirty="0" smtClean="0"/>
              <a:t>	-  Certain fermentation utilizing pathogens as the fermentation organism , where waste also require additional expense of sterilization before discarding.</a:t>
            </a:r>
          </a:p>
          <a:p>
            <a:pPr>
              <a:buNone/>
            </a:pPr>
            <a:r>
              <a:rPr lang="en-US" sz="4400" dirty="0" smtClean="0"/>
              <a:t>	</a:t>
            </a:r>
            <a:endParaRPr lang="en-IN" sz="4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4400" dirty="0" smtClean="0"/>
              <a:t>	-  Fermentation waste include waste from the actual fermentation waste from recovery processes, as well as cleaning and cooling waters.</a:t>
            </a:r>
          </a:p>
          <a:p>
            <a:pPr>
              <a:buNone/>
            </a:pPr>
            <a:r>
              <a:rPr lang="en-US" sz="4400" dirty="0" smtClean="0"/>
              <a:t>	-  Recovery of economically valuable by-product  from a fermentation improves the overall cost and profit picture of fermentation.</a:t>
            </a:r>
            <a:endParaRPr lang="en-IN" sz="4400" dirty="0" smtClean="0"/>
          </a:p>
          <a:p>
            <a:endParaRPr lang="en-IN" sz="4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dirty="0" smtClean="0"/>
              <a:t>	</a:t>
            </a:r>
            <a:r>
              <a:rPr lang="en-US" sz="4000" b="1" dirty="0" smtClean="0"/>
              <a:t>Research Costs  :</a:t>
            </a:r>
          </a:p>
          <a:p>
            <a:pPr>
              <a:buNone/>
            </a:pPr>
            <a:r>
              <a:rPr lang="en-US" sz="4000" b="1" dirty="0" smtClean="0"/>
              <a:t>	</a:t>
            </a:r>
            <a:r>
              <a:rPr lang="en-US" sz="4000" dirty="0" smtClean="0"/>
              <a:t>-  The cost picture of fermentation process also include research that discovered and developed the process as well as the research required for the maintenance of a competitive commercial position for the process.</a:t>
            </a:r>
          </a:p>
          <a:p>
            <a:pPr>
              <a:buNone/>
            </a:pPr>
            <a:r>
              <a:rPr lang="en-US" sz="4000" dirty="0" smtClean="0"/>
              <a:t>	</a:t>
            </a:r>
            <a:r>
              <a:rPr lang="en-US" sz="4000" b="1" dirty="0" smtClean="0"/>
              <a:t>Capital Expenditure :</a:t>
            </a:r>
          </a:p>
          <a:p>
            <a:pPr>
              <a:buNone/>
            </a:pPr>
            <a:r>
              <a:rPr lang="en-US" sz="4000" b="1" dirty="0" smtClean="0"/>
              <a:t>	</a:t>
            </a:r>
            <a:r>
              <a:rPr lang="en-US" sz="4000" dirty="0" smtClean="0"/>
              <a:t>-  A newly developed fermentation may require  an outlay of capital before commercial production can be undertaken.</a:t>
            </a:r>
          </a:p>
          <a:p>
            <a:pPr>
              <a:buNone/>
            </a:pPr>
            <a:r>
              <a:rPr lang="en-US" sz="4000" b="1" dirty="0" smtClean="0"/>
              <a:t>	</a:t>
            </a:r>
            <a:r>
              <a:rPr lang="en-US" sz="4000" dirty="0" smtClean="0"/>
              <a:t>-  Capital expenditure is associated with fermentation equipment and facilities.</a:t>
            </a:r>
            <a:endParaRPr lang="en-IN" sz="4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t>	</a:t>
            </a:r>
            <a:r>
              <a:rPr lang="en-US" sz="3700" b="1" dirty="0" smtClean="0"/>
              <a:t>Patent Position :</a:t>
            </a:r>
          </a:p>
          <a:p>
            <a:pPr>
              <a:buNone/>
            </a:pPr>
            <a:r>
              <a:rPr lang="en-US" sz="3700" dirty="0" smtClean="0"/>
              <a:t>	-  A sound patent position for a fermentation process and product markedly influences the profit picture.</a:t>
            </a:r>
          </a:p>
          <a:p>
            <a:pPr>
              <a:buNone/>
            </a:pPr>
            <a:r>
              <a:rPr lang="en-US" sz="3700" dirty="0" smtClean="0"/>
              <a:t>	- A sound patent position allows that price charged for a fermentation product be as high as the market will bear and that extensive commercial competition will not be encountered.</a:t>
            </a:r>
          </a:p>
          <a:p>
            <a:pPr>
              <a:buNone/>
            </a:pPr>
            <a:r>
              <a:rPr lang="en-US" sz="3700" dirty="0" smtClean="0"/>
              <a:t>	-  A good patent position provides greater potential for the recovery of costs and obtaining of an acceptable profit. </a:t>
            </a:r>
            <a:endParaRPr lang="en-IN" sz="37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	</a:t>
            </a:r>
            <a:r>
              <a:rPr lang="en-US" sz="4400" dirty="0" smtClean="0"/>
              <a:t>-  In order to sell the product, there must be a </a:t>
            </a:r>
            <a:r>
              <a:rPr lang="en-US" sz="4400" b="1" dirty="0" smtClean="0"/>
              <a:t>demand or market for the product. </a:t>
            </a:r>
          </a:p>
          <a:p>
            <a:pPr>
              <a:buNone/>
            </a:pPr>
            <a:r>
              <a:rPr lang="en-US" sz="4400" dirty="0" smtClean="0"/>
              <a:t>	-  Two Possibilities  : </a:t>
            </a:r>
            <a:r>
              <a:rPr lang="en-US" sz="4400" b="1" dirty="0" smtClean="0"/>
              <a:t>A Market for the product may be already exist</a:t>
            </a:r>
            <a:r>
              <a:rPr lang="en-US" sz="4400" dirty="0" smtClean="0"/>
              <a:t>, because same or similar product have been sold by others.  </a:t>
            </a:r>
            <a:r>
              <a:rPr lang="en-US" sz="4400" b="1" dirty="0" smtClean="0"/>
              <a:t>Or Market to be established </a:t>
            </a:r>
            <a:r>
              <a:rPr lang="en-US" sz="4400" dirty="0" smtClean="0"/>
              <a:t>for a newly discovered fermentation product.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sz="3600" dirty="0"/>
              <a:t>	</a:t>
            </a:r>
            <a:r>
              <a:rPr lang="en-US" sz="4500" dirty="0" smtClean="0"/>
              <a:t>-  If market is already exist, then there will be competition for the production and sale of the product.</a:t>
            </a:r>
          </a:p>
          <a:p>
            <a:pPr>
              <a:buNone/>
            </a:pPr>
            <a:r>
              <a:rPr lang="en-US" sz="4500" dirty="0" smtClean="0"/>
              <a:t>	-  Fermentation industry newly entering in market must be able to produce the product cheaply enough so that it can be sold at or at slightly less than the going price. </a:t>
            </a:r>
          </a:p>
          <a:p>
            <a:pPr>
              <a:buNone/>
            </a:pPr>
            <a:r>
              <a:rPr lang="en-US" sz="4500" dirty="0" smtClean="0"/>
              <a:t>	-  In short the fermentation process and product must be able to compete on an economically sound basis with similar product already in the market.</a:t>
            </a:r>
            <a:endParaRPr lang="en-IN" sz="45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dirty="0" smtClean="0"/>
              <a:t>	</a:t>
            </a:r>
            <a:r>
              <a:rPr lang="en-US" sz="4600" dirty="0" smtClean="0"/>
              <a:t>-  Generally </a:t>
            </a:r>
            <a:r>
              <a:rPr lang="en-US" sz="4600" b="1" dirty="0" smtClean="0"/>
              <a:t>fermentation product never sold directly to the public</a:t>
            </a:r>
            <a:r>
              <a:rPr lang="en-US" sz="4600" dirty="0" smtClean="0"/>
              <a:t>. It may be sold directly to another industry , that chemically </a:t>
            </a:r>
            <a:r>
              <a:rPr lang="en-US" sz="4600" dirty="0" smtClean="0"/>
              <a:t>transforms </a:t>
            </a:r>
            <a:r>
              <a:rPr lang="en-US" sz="4600" dirty="0" smtClean="0"/>
              <a:t>the fermentation product before sale to the public.</a:t>
            </a:r>
          </a:p>
          <a:p>
            <a:pPr>
              <a:buNone/>
            </a:pPr>
            <a:r>
              <a:rPr lang="en-US" sz="4600" dirty="0" smtClean="0"/>
              <a:t>	-  This do not encounter the additional cost of advertising, packaging and distribution to retail outlets which market the products directly to the public.</a:t>
            </a:r>
          </a:p>
          <a:p>
            <a:pPr>
              <a:buNone/>
            </a:pPr>
            <a:r>
              <a:rPr lang="en-US" sz="4600" dirty="0" smtClean="0"/>
              <a:t>	</a:t>
            </a:r>
            <a:endParaRPr lang="en-IN" sz="4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buNone/>
            </a:pPr>
            <a:r>
              <a:rPr lang="en-US" sz="4400" dirty="0" smtClean="0"/>
              <a:t>	-  Additional considerations apply to market potential include :  </a:t>
            </a:r>
            <a:r>
              <a:rPr lang="en-US" sz="4400" b="1" dirty="0" smtClean="0"/>
              <a:t>the price charged for a fermentation product can be no greater than that which the market will bear.</a:t>
            </a:r>
          </a:p>
          <a:p>
            <a:pPr>
              <a:buNone/>
            </a:pPr>
            <a:r>
              <a:rPr lang="en-US" sz="4400" dirty="0" smtClean="0"/>
              <a:t>	-  Product that has no competition in open market is not commercially feasible if the price is too great for public acceptance.</a:t>
            </a:r>
          </a:p>
          <a:p>
            <a:pPr>
              <a:buNone/>
            </a:pPr>
            <a:r>
              <a:rPr lang="en-US" sz="4400" dirty="0" smtClean="0"/>
              <a:t>	</a:t>
            </a:r>
            <a:endParaRPr lang="en-IN" sz="4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	</a:t>
            </a:r>
            <a:r>
              <a:rPr lang="en-US" sz="4000" dirty="0" smtClean="0"/>
              <a:t>-  </a:t>
            </a:r>
            <a:r>
              <a:rPr lang="en-US" sz="4000" b="1" dirty="0" smtClean="0"/>
              <a:t>Foreign sales  also present additional market potential </a:t>
            </a:r>
            <a:r>
              <a:rPr lang="en-US" sz="4000" dirty="0" smtClean="0"/>
              <a:t>for fermentation products but must be determined first whether a market is actually exist for the product or not.</a:t>
            </a:r>
          </a:p>
          <a:p>
            <a:pPr>
              <a:buNone/>
            </a:pPr>
            <a:r>
              <a:rPr lang="en-US" sz="4000" b="1" dirty="0" smtClean="0"/>
              <a:t>	 2.  Fermentation and Product Recovery Costs :</a:t>
            </a:r>
          </a:p>
          <a:p>
            <a:pPr>
              <a:buNone/>
            </a:pPr>
            <a:r>
              <a:rPr lang="en-US" sz="4000" b="1" dirty="0" smtClean="0"/>
              <a:t>	</a:t>
            </a:r>
            <a:r>
              <a:rPr lang="en-US" sz="4000" dirty="0" smtClean="0"/>
              <a:t>The economic position of a fermentation product is </a:t>
            </a:r>
            <a:r>
              <a:rPr lang="en-US" sz="4000" b="1" dirty="0" smtClean="0"/>
              <a:t>closely associated with cost of its  production and distribution.  </a:t>
            </a:r>
          </a:p>
          <a:p>
            <a:pPr>
              <a:buNone/>
            </a:pPr>
            <a:endParaRPr lang="en-US" sz="4000" dirty="0" smtClean="0"/>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a:buNone/>
            </a:pPr>
            <a:r>
              <a:rPr lang="en-US" sz="3600" b="1" dirty="0" smtClean="0"/>
              <a:t>	</a:t>
            </a:r>
            <a:r>
              <a:rPr lang="en-US" sz="6600" dirty="0" smtClean="0"/>
              <a:t>Following sources of cost can be considered :</a:t>
            </a:r>
          </a:p>
          <a:p>
            <a:pPr>
              <a:buNone/>
            </a:pPr>
            <a:r>
              <a:rPr lang="en-US" sz="6600" dirty="0" smtClean="0"/>
              <a:t>	</a:t>
            </a:r>
            <a:r>
              <a:rPr lang="en-US" sz="6600" b="1" dirty="0" smtClean="0"/>
              <a:t>Medium Constituents :</a:t>
            </a:r>
          </a:p>
          <a:p>
            <a:pPr>
              <a:buNone/>
            </a:pPr>
            <a:r>
              <a:rPr lang="en-US" sz="6600" b="1" dirty="0" smtClean="0"/>
              <a:t>	-  </a:t>
            </a:r>
            <a:r>
              <a:rPr lang="en-US" sz="6600" dirty="0" smtClean="0"/>
              <a:t>Competitive position and potential profits from fermentation product are closely tied to the costs of the various components of the production medium.</a:t>
            </a:r>
          </a:p>
          <a:p>
            <a:pPr>
              <a:buNone/>
            </a:pPr>
            <a:r>
              <a:rPr lang="en-US" sz="6600" b="1" dirty="0" smtClean="0"/>
              <a:t>	-  </a:t>
            </a:r>
            <a:r>
              <a:rPr lang="en-US" sz="6600" dirty="0" smtClean="0"/>
              <a:t>A single </a:t>
            </a:r>
            <a:r>
              <a:rPr lang="en-US" sz="6600" b="1" dirty="0" smtClean="0"/>
              <a:t>high cost medium component </a:t>
            </a:r>
            <a:r>
              <a:rPr lang="en-US" sz="6600" dirty="0" smtClean="0"/>
              <a:t>for the production medium can dictate the selling price for the product, so </a:t>
            </a:r>
            <a:r>
              <a:rPr lang="en-US" sz="6600" b="1" dirty="0" smtClean="0"/>
              <a:t>low-cost substitute</a:t>
            </a:r>
            <a:r>
              <a:rPr lang="en-US" sz="6600" dirty="0" smtClean="0"/>
              <a:t> should be find for replacement of such component</a:t>
            </a:r>
            <a:r>
              <a:rPr lang="en-US" sz="5700" dirty="0" smtClean="0"/>
              <a:t>.</a:t>
            </a:r>
            <a:endParaRPr lang="en-IN" sz="4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25000" lnSpcReduction="20000"/>
          </a:bodyPr>
          <a:lstStyle/>
          <a:p>
            <a:pPr>
              <a:buNone/>
            </a:pPr>
            <a:r>
              <a:rPr lang="en-US" dirty="0" smtClean="0"/>
              <a:t>	</a:t>
            </a:r>
            <a:r>
              <a:rPr lang="en-US" sz="15200" dirty="0" smtClean="0"/>
              <a:t>-  Some media require pretreatment to make them acceptable for microbial growth or product accumulation will also add in cost of medium.</a:t>
            </a:r>
          </a:p>
          <a:p>
            <a:pPr>
              <a:buNone/>
            </a:pPr>
            <a:r>
              <a:rPr lang="en-US" sz="15200" dirty="0" smtClean="0"/>
              <a:t>	-  The adjustment of pH requires acid or alkali will also contribute little cost to the expense of a medium. </a:t>
            </a:r>
          </a:p>
          <a:p>
            <a:pPr>
              <a:buNone/>
            </a:pPr>
            <a:r>
              <a:rPr lang="en-US" sz="15200" dirty="0" smtClean="0"/>
              <a:t>	-  A medium that has a tendency to foam during aeration and agitation can provide additional cost because of lower aeration potential. </a:t>
            </a:r>
          </a:p>
          <a:p>
            <a:pPr>
              <a:buNone/>
            </a:pPr>
            <a:r>
              <a:rPr lang="en-US" sz="15200" dirty="0" smtClean="0"/>
              <a:t>	-  A medium that makes fermentation product recovery difficult also adds overall  fermentation costs.</a:t>
            </a:r>
          </a:p>
          <a:p>
            <a:pPr>
              <a:buNone/>
            </a:pPr>
            <a:r>
              <a:rPr lang="en-US" sz="15200" dirty="0" smtClean="0"/>
              <a:t>	</a:t>
            </a:r>
          </a:p>
          <a:p>
            <a:pPr>
              <a:buNone/>
            </a:pPr>
            <a:endParaRPr lang="en-IN" sz="15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buNone/>
            </a:pPr>
            <a:r>
              <a:rPr lang="en-US" dirty="0" smtClean="0"/>
              <a:t>	</a:t>
            </a:r>
            <a:r>
              <a:rPr lang="en-US" sz="4500" b="1" dirty="0" smtClean="0"/>
              <a:t>Labor Cost :</a:t>
            </a:r>
          </a:p>
          <a:p>
            <a:pPr>
              <a:buNone/>
            </a:pPr>
            <a:r>
              <a:rPr lang="en-US" sz="4500" b="1" dirty="0" smtClean="0"/>
              <a:t>	-  </a:t>
            </a:r>
            <a:r>
              <a:rPr lang="en-US" sz="4500" dirty="0" smtClean="0"/>
              <a:t>Labor cost apply to </a:t>
            </a:r>
            <a:r>
              <a:rPr lang="en-US" sz="4500" b="1" dirty="0" smtClean="0"/>
              <a:t>both technical and nontechnical trained personnel</a:t>
            </a:r>
            <a:r>
              <a:rPr lang="en-US" sz="4500" dirty="0" smtClean="0"/>
              <a:t>.</a:t>
            </a:r>
          </a:p>
          <a:p>
            <a:pPr>
              <a:buNone/>
            </a:pPr>
            <a:r>
              <a:rPr lang="en-US" sz="4500" b="1" dirty="0" smtClean="0"/>
              <a:t>	-  </a:t>
            </a:r>
            <a:r>
              <a:rPr lang="en-US" sz="4500" dirty="0" smtClean="0"/>
              <a:t>All labor must be considered, includes labor associated with handling of cultures, inoculums, production, product recovery and purification, maintenance of product sterility, packaging, steam production, equipment maintenance and cleaning, administration and so forth. </a:t>
            </a:r>
            <a:endParaRPr lang="en-IN" sz="45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TotalTime>
  <Words>2</Words>
  <Application>Microsoft Office PowerPoint</Application>
  <PresentationFormat>On-screen Show (4:3)</PresentationFormat>
  <Paragraphs>68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User</cp:lastModifiedBy>
  <cp:revision>37</cp:revision>
  <dcterms:created xsi:type="dcterms:W3CDTF">2020-12-21T13:26:40Z</dcterms:created>
  <dcterms:modified xsi:type="dcterms:W3CDTF">2021-02-15T05:09:17Z</dcterms:modified>
</cp:coreProperties>
</file>